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3" d="100"/>
          <a:sy n="43" d="100"/>
        </p:scale>
        <p:origin x="7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07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30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5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4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9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8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7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75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8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3A76C-C779-47EA-B2CD-531CEB409F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41BC7-E5A7-469E-9C47-114691705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77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499"/>
            <a:ext cx="12192000" cy="153670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7000" b="1" u="sng" dirty="0" smtClean="0">
                <a:solidFill>
                  <a:srgbClr val="00B050"/>
                </a:solidFill>
                <a:latin typeface="+mn-lt"/>
              </a:rPr>
              <a:t>PURGE &amp; CLEAN OUT DAY</a:t>
            </a:r>
            <a:br>
              <a:rPr lang="en-US" sz="7000" b="1" u="sng" dirty="0" smtClean="0">
                <a:solidFill>
                  <a:srgbClr val="00B050"/>
                </a:solidFill>
                <a:latin typeface="+mn-lt"/>
              </a:rPr>
            </a:br>
            <a:r>
              <a:rPr lang="en-US" sz="4000" b="1" u="sng" dirty="0" smtClean="0">
                <a:solidFill>
                  <a:srgbClr val="00B050"/>
                </a:solidFill>
                <a:latin typeface="+mn-lt"/>
              </a:rPr>
              <a:t>August 22, 2018</a:t>
            </a:r>
            <a:endParaRPr lang="en-US" sz="4000" b="1" u="sng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05" y="2260600"/>
            <a:ext cx="10699995" cy="81965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Go </a:t>
            </a:r>
            <a:r>
              <a:rPr lang="en-US" sz="3200" dirty="0">
                <a:solidFill>
                  <a:prstClr val="black"/>
                </a:solidFill>
              </a:rPr>
              <a:t>through all desks, offices, filing cabinets/drawers, etc. and determine what file/docs </a:t>
            </a:r>
            <a:r>
              <a:rPr lang="en-US" sz="3200" dirty="0" smtClean="0">
                <a:solidFill>
                  <a:prstClr val="black"/>
                </a:solidFill>
              </a:rPr>
              <a:t>you will; keep,</a:t>
            </a:r>
            <a:r>
              <a:rPr lang="en-US" sz="3000" dirty="0" smtClean="0"/>
              <a:t> dispose of or send to offsite storage</a:t>
            </a:r>
          </a:p>
          <a:p>
            <a:pPr marL="457200" indent="-457200" algn="l" defTabSz="609585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Clean </a:t>
            </a:r>
            <a:r>
              <a:rPr lang="en-US" sz="3200" dirty="0">
                <a:solidFill>
                  <a:prstClr val="black"/>
                </a:solidFill>
              </a:rPr>
              <a:t>out the “stuff” in both, individual and common areas </a:t>
            </a:r>
            <a:r>
              <a:rPr lang="en-US" sz="2000" dirty="0">
                <a:solidFill>
                  <a:prstClr val="black"/>
                </a:solidFill>
              </a:rPr>
              <a:t>(not including tech, furniture, company owned assets, etc.)</a:t>
            </a:r>
          </a:p>
          <a:p>
            <a:pPr marL="1676370" lvl="2" indent="-457200" algn="l" defTabSz="609585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Conference </a:t>
            </a:r>
            <a:r>
              <a:rPr lang="en-US" sz="3200" dirty="0">
                <a:solidFill>
                  <a:prstClr val="black"/>
                </a:solidFill>
              </a:rPr>
              <a:t>rooms, Refrigerators, etc.</a:t>
            </a:r>
          </a:p>
          <a:p>
            <a:pPr marL="2209745" lvl="3" indent="-380990" algn="l" defTabSz="609585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</a:rPr>
              <a:t>Clean out all drawers and/or cabinets.  </a:t>
            </a:r>
          </a:p>
          <a:p>
            <a:pPr marL="2209745" lvl="3" indent="-380990" algn="l" defTabSz="609585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</a:rPr>
              <a:t>Throw away old food, </a:t>
            </a:r>
            <a:r>
              <a:rPr lang="en-US" sz="2800" dirty="0" smtClean="0">
                <a:solidFill>
                  <a:prstClr val="black"/>
                </a:solidFill>
              </a:rPr>
              <a:t>condiments, etc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</a:p>
          <a:p>
            <a:pPr algn="l"/>
            <a:endParaRPr lang="en-US" sz="2200" dirty="0" smtClean="0"/>
          </a:p>
          <a:p>
            <a:pPr algn="r"/>
            <a:r>
              <a:rPr lang="en-US" sz="2200" dirty="0"/>
              <a:t>(</a:t>
            </a:r>
            <a:r>
              <a:rPr lang="en-US" sz="2200" dirty="0" smtClean="0"/>
              <a:t>Contact Elizabeth Kelley Polett x 5604 for assistance)</a:t>
            </a:r>
          </a:p>
        </p:txBody>
      </p:sp>
    </p:spTree>
    <p:extLst>
      <p:ext uri="{BB962C8B-B14F-4D97-AF65-F5344CB8AC3E}">
        <p14:creationId xmlns:p14="http://schemas.microsoft.com/office/powerpoint/2010/main" val="347760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8184"/>
            <a:ext cx="5057775" cy="28430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3200"/>
            <a:ext cx="12192000" cy="1422400"/>
          </a:xfr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000" b="1" u="sng" dirty="0">
                <a:solidFill>
                  <a:srgbClr val="00B050"/>
                </a:solidFill>
                <a:latin typeface="+mn-lt"/>
              </a:rPr>
              <a:t>RECORD RETENTION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805" y="2093472"/>
            <a:ext cx="5755711" cy="819650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/>
              <a:t>WHAT TO:</a:t>
            </a:r>
          </a:p>
          <a:p>
            <a:pPr algn="l"/>
            <a:r>
              <a:rPr lang="en-US" sz="3000" dirty="0" smtClean="0"/>
              <a:t>	- KEEP</a:t>
            </a:r>
          </a:p>
          <a:p>
            <a:pPr algn="l"/>
            <a:r>
              <a:rPr lang="en-US" sz="3000" dirty="0" smtClean="0"/>
              <a:t>	- DISPOSE OF</a:t>
            </a:r>
          </a:p>
          <a:p>
            <a:pPr algn="l"/>
            <a:r>
              <a:rPr lang="en-US" sz="3000" dirty="0" smtClean="0"/>
              <a:t>	- SEND TO OFFSITE STORAGE</a:t>
            </a:r>
          </a:p>
        </p:txBody>
      </p:sp>
    </p:spTree>
    <p:extLst>
      <p:ext uri="{BB962C8B-B14F-4D97-AF65-F5344CB8AC3E}">
        <p14:creationId xmlns:p14="http://schemas.microsoft.com/office/powerpoint/2010/main" val="141000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8831" y="1515709"/>
            <a:ext cx="108873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Documents considered "Company Records" </a:t>
            </a:r>
            <a:r>
              <a:rPr lang="en-US" sz="2500" b="1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be retained for the applicable retention </a:t>
            </a:r>
            <a:r>
              <a:rPr lang="en-US" sz="25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period.  See your department Record Retention Coordinator 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(“</a:t>
            </a:r>
            <a:r>
              <a:rPr lang="en-US" sz="25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RRC”) for a list of  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“Company Records” that we are required to retain for legal, regulatory and business reasons for the applicable retention period. </a:t>
            </a: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Documents that </a:t>
            </a:r>
            <a:r>
              <a:rPr lang="en-US" sz="2500" i="1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require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you to have a hardcopy on hand</a:t>
            </a: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Documents subject to active legal hold notice </a:t>
            </a:r>
            <a:r>
              <a:rPr lang="en-US" sz="2500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be retained. If you have any questions regarding legal hold notice contact, Nancy Quinones, Human Resources Director </a:t>
            </a:r>
            <a:r>
              <a:rPr lang="en-US" sz="25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ext. 5721.</a:t>
            </a: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500" dirty="0">
                <a:solidFill>
                  <a:srgbClr val="1F49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                                          </a:t>
            </a: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5178" y="225468"/>
            <a:ext cx="3594970" cy="55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203200"/>
            <a:ext cx="12192000" cy="1422400"/>
          </a:xfr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000" b="1" u="sng" dirty="0" smtClean="0">
                <a:solidFill>
                  <a:srgbClr val="00B050"/>
                </a:solidFill>
                <a:latin typeface="+mn-lt"/>
              </a:rPr>
              <a:t>KEEP:</a:t>
            </a:r>
            <a:endParaRPr lang="en-US" sz="7000" b="1" u="sng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84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25689"/>
            <a:ext cx="11633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500" b="1" u="sng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general terms, if you have an electronic version of a hardcopy document, dispose of the hardcopy document and keep the electronic only, unless the hardcopy is absolutely </a:t>
            </a:r>
            <a:r>
              <a:rPr lang="en-US" sz="25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needed.</a:t>
            </a: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If you have a hardcopy document and you don’t need it for business purposes, and it’s not considered a Company Record under the RRS, and/or it is not subject to a legal hold, </a:t>
            </a:r>
            <a:r>
              <a:rPr lang="en-US" sz="2500" b="1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dispose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of the document.</a:t>
            </a: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 confidential 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documents that are NOT required to be retained or kept in-house, </a:t>
            </a:r>
            <a:r>
              <a:rPr lang="en-US" sz="2500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be disposed of in </a:t>
            </a:r>
            <a:r>
              <a:rPr lang="en-US" sz="2500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locked bins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 other </a:t>
            </a:r>
            <a:r>
              <a:rPr lang="en-US" sz="2500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non-confidential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documents, binders, books, catalogues, etc. should be disposed of in open </a:t>
            </a:r>
            <a:r>
              <a:rPr lang="en-US" sz="25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bins/bags. </a:t>
            </a: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203200"/>
            <a:ext cx="12192000" cy="142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000" b="1" u="sng" dirty="0" smtClean="0">
                <a:solidFill>
                  <a:srgbClr val="00B050"/>
                </a:solidFill>
                <a:latin typeface="+mn-lt"/>
              </a:rPr>
              <a:t>DISPOSE OF:</a:t>
            </a:r>
          </a:p>
        </p:txBody>
      </p:sp>
    </p:spTree>
    <p:extLst>
      <p:ext uri="{BB962C8B-B14F-4D97-AF65-F5344CB8AC3E}">
        <p14:creationId xmlns:p14="http://schemas.microsoft.com/office/powerpoint/2010/main" val="22307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860" y="2007817"/>
            <a:ext cx="1072228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Only </a:t>
            </a:r>
            <a:r>
              <a:rPr lang="en-US" sz="3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send "Company Records" to offsite storage</a:t>
            </a:r>
            <a:r>
              <a:rPr lang="en-US" sz="3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If you have a Record(s) and you need to store it offsite due to a retention requirement:</a:t>
            </a:r>
          </a:p>
          <a:p>
            <a:pPr marL="914400" lvl="1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Use the designated offsite storage boxes provided by your RRC</a:t>
            </a:r>
          </a:p>
          <a:p>
            <a:pPr marL="914400" lvl="1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Provide your RRC with the </a:t>
            </a:r>
            <a:r>
              <a:rPr lang="en-US" sz="2500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and an </a:t>
            </a:r>
            <a:r>
              <a:rPr lang="en-US" sz="2500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Inventory</a:t>
            </a: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of your boxes to be recorded in the Records Management application, </a:t>
            </a:r>
            <a:r>
              <a:rPr lang="en-US" sz="2500" i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Versatile</a:t>
            </a: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Boxes and additional support and guidance on storing records offsite, will be provided by your department RRC (Record Retention Coordinator)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77800"/>
            <a:ext cx="12192000" cy="142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000" b="1" u="sng" dirty="0" smtClean="0">
                <a:solidFill>
                  <a:srgbClr val="00B050"/>
                </a:solidFill>
                <a:latin typeface="+mn-lt"/>
              </a:rPr>
              <a:t>OFFSITE STORAGE</a:t>
            </a:r>
            <a:endParaRPr lang="en-US" sz="7000" b="1" u="sng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822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3760" y="1880817"/>
            <a:ext cx="1072228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Take </a:t>
            </a:r>
            <a:r>
              <a:rPr lang="en-US" sz="3000" b="1" i="1" u="sng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3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of your personal items home</a:t>
            </a:r>
            <a:endParaRPr lang="en-US" sz="3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buSzPts val="11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Anything non-work essential</a:t>
            </a:r>
          </a:p>
          <a:p>
            <a:pPr marL="1371600" lvl="2" indent="-457200">
              <a:buSzPts val="11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Pictures, awards, etc...</a:t>
            </a:r>
          </a:p>
          <a:p>
            <a:pPr marL="914400" lvl="1" indent="-457200">
              <a:buSzPts val="1100"/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SzPts val="11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Your RRC has a bag for you to use to collect and take your items home</a:t>
            </a:r>
            <a:endParaRPr lang="en-US" sz="3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3200"/>
            <a:ext cx="12192000" cy="142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000" b="1" u="sng" dirty="0" smtClean="0">
                <a:solidFill>
                  <a:srgbClr val="00B050"/>
                </a:solidFill>
                <a:latin typeface="+mn-lt"/>
              </a:rPr>
              <a:t>PERSONAL ITEMS:</a:t>
            </a:r>
            <a:endParaRPr lang="en-US" sz="7000" b="1" u="sng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833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31214"/>
            <a:ext cx="12192000" cy="1114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500" b="1" u="sng" dirty="0" smtClean="0">
                <a:solidFill>
                  <a:srgbClr val="00B050"/>
                </a:solidFill>
                <a:latin typeface="+mn-lt"/>
              </a:rPr>
              <a:t>BUSINESS UNIT/RRC</a:t>
            </a:r>
            <a:endParaRPr lang="en-US" sz="6500" b="1" u="sng" dirty="0">
              <a:solidFill>
                <a:srgbClr val="00B050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77109"/>
              </p:ext>
            </p:extLst>
          </p:nvPr>
        </p:nvGraphicFramePr>
        <p:xfrm>
          <a:off x="1722677" y="1509387"/>
          <a:ext cx="8899046" cy="5348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9523"/>
                <a:gridCol w="4449523"/>
              </a:tblGrid>
              <a:tr h="61795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BUSINESS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UNIT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RRC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NAME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Executive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Department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Elizabeth Kelley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Sales (both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stations)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Priscilla Eng &amp; Lisa Hernandez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Finance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Bob Wiegand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Creative Services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Ronni Attenello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Community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Diana Torralvo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Human Resources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Neece Harris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Eng &amp; Ops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Tim O’Sullivan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Mike Hutz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Safety/EHS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Tony Plosz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News/Digital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Annemarie Oswald &amp; Melissa Signs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00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Programming/FCC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Ronni Attenello &amp; Elizabeth Kelley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01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900"/>
            <a:ext cx="12192000" cy="1320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7000" b="1" u="sng" dirty="0" smtClean="0">
                <a:solidFill>
                  <a:srgbClr val="00B050"/>
                </a:solidFill>
                <a:latin typeface="+mn-lt"/>
              </a:rPr>
              <a:t>CLEAN OUT</a:t>
            </a:r>
            <a:endParaRPr lang="en-US" sz="4000" b="1" u="sng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05" y="2260600"/>
            <a:ext cx="10699995" cy="819650"/>
          </a:xfrm>
        </p:spPr>
        <p:txBody>
          <a:bodyPr>
            <a:noAutofit/>
          </a:bodyPr>
          <a:lstStyle/>
          <a:p>
            <a:pPr marL="457200" indent="-457200" algn="l" defTabSz="609585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Clean </a:t>
            </a:r>
            <a:r>
              <a:rPr lang="en-US" sz="3200" dirty="0">
                <a:solidFill>
                  <a:prstClr val="black"/>
                </a:solidFill>
              </a:rPr>
              <a:t>out the “stuff” in both, individual and common areas </a:t>
            </a:r>
            <a:r>
              <a:rPr lang="en-US" sz="2000" dirty="0">
                <a:solidFill>
                  <a:prstClr val="black"/>
                </a:solidFill>
              </a:rPr>
              <a:t>(not including tech, furniture, company owned assets, etc.)</a:t>
            </a:r>
          </a:p>
          <a:p>
            <a:pPr marL="1676370" lvl="2" indent="-457200" algn="l" defTabSz="609585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Conference </a:t>
            </a:r>
            <a:r>
              <a:rPr lang="en-US" sz="3200" dirty="0">
                <a:solidFill>
                  <a:prstClr val="black"/>
                </a:solidFill>
              </a:rPr>
              <a:t>rooms, Refrigerators, etc.</a:t>
            </a:r>
          </a:p>
          <a:p>
            <a:pPr marL="2209745" lvl="3" indent="-380990" algn="l" defTabSz="609585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</a:rPr>
              <a:t>Clean out all drawers and/or cabinets.  </a:t>
            </a:r>
          </a:p>
          <a:p>
            <a:pPr marL="2209745" lvl="3" indent="-380990" algn="l" defTabSz="609585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</a:rPr>
              <a:t>Throw away old food, </a:t>
            </a:r>
            <a:r>
              <a:rPr lang="en-US" sz="2800" dirty="0" smtClean="0">
                <a:solidFill>
                  <a:prstClr val="black"/>
                </a:solidFill>
              </a:rPr>
              <a:t>condiments, etc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1828755" lvl="3" algn="l" defTabSz="609585"/>
            <a:endParaRPr lang="en-US" sz="2800" dirty="0" smtClean="0">
              <a:solidFill>
                <a:prstClr val="black"/>
              </a:solidFill>
            </a:endParaRPr>
          </a:p>
          <a:p>
            <a:pPr algn="l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406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167</TotalTime>
  <Words>541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PURGE &amp; CLEAN OUT DAY August 22, 2018</vt:lpstr>
      <vt:lpstr>RECORD RETENTION</vt:lpstr>
      <vt:lpstr>KEEP:</vt:lpstr>
      <vt:lpstr>PowerPoint Presentation</vt:lpstr>
      <vt:lpstr>PowerPoint Presentation</vt:lpstr>
      <vt:lpstr>PowerPoint Presentation</vt:lpstr>
      <vt:lpstr>PowerPoint Presentation</vt:lpstr>
      <vt:lpstr>CLEAN OUT</vt:lpstr>
    </vt:vector>
  </TitlesOfParts>
  <Company>NBCUniversal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RETENTION</dc:title>
  <dc:creator>Kelley, Elizabeth (206075159)</dc:creator>
  <cp:lastModifiedBy>Kelley, Elizabeth (206075159)</cp:lastModifiedBy>
  <cp:revision>9</cp:revision>
  <dcterms:created xsi:type="dcterms:W3CDTF">2018-08-21T14:23:42Z</dcterms:created>
  <dcterms:modified xsi:type="dcterms:W3CDTF">2018-08-21T17:14:09Z</dcterms:modified>
</cp:coreProperties>
</file>